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 id="270" r:id="rId7"/>
    <p:sldId id="272" r:id="rId8"/>
    <p:sldId id="273" r:id="rId9"/>
    <p:sldId id="275" r:id="rId10"/>
    <p:sldId id="278" r:id="rId11"/>
    <p:sldId id="279" r:id="rId12"/>
    <p:sldId id="280" r:id="rId13"/>
    <p:sldId id="284" r:id="rId14"/>
    <p:sldId id="285" r:id="rId15"/>
    <p:sldId id="286" r:id="rId16"/>
    <p:sldId id="287" r:id="rId17"/>
    <p:sldId id="288" r:id="rId18"/>
    <p:sldId id="289" r:id="rId19"/>
    <p:sldId id="290" r:id="rId20"/>
    <p:sldId id="291" r:id="rId21"/>
    <p:sldId id="294" r:id="rId22"/>
    <p:sldId id="295" r:id="rId23"/>
    <p:sldId id="296" r:id="rId24"/>
    <p:sldId id="297" r:id="rId25"/>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DBF"/>
    <a:srgbClr val="230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49008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21957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234094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222874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5" name="Footer Placeholder 4"/>
          <p:cNvSpPr>
            <a:spLocks noGrp="1"/>
          </p:cNvSpPr>
          <p:nvPr>
            <p:ph type="ftr" sz="quarter" idx="11"/>
          </p:nvPr>
        </p:nvSpPr>
        <p:spPr/>
        <p:txBody>
          <a:bodyPr/>
          <a:lstStyle/>
          <a:p>
            <a:endParaRPr lang="lt-LT" dirty="0"/>
          </a:p>
        </p:txBody>
      </p:sp>
      <p:sp>
        <p:nvSpPr>
          <p:cNvPr id="6" name="Slide Number Placeholder 5"/>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2229590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6" name="Footer Placeholder 5"/>
          <p:cNvSpPr>
            <a:spLocks noGrp="1"/>
          </p:cNvSpPr>
          <p:nvPr>
            <p:ph type="ftr" sz="quarter" idx="11"/>
          </p:nvPr>
        </p:nvSpPr>
        <p:spPr/>
        <p:txBody>
          <a:bodyPr/>
          <a:lstStyle/>
          <a:p>
            <a:endParaRPr lang="lt-LT" dirty="0"/>
          </a:p>
        </p:txBody>
      </p:sp>
      <p:sp>
        <p:nvSpPr>
          <p:cNvPr id="7" name="Slide Number Placeholder 6"/>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3650004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8" name="Footer Placeholder 7"/>
          <p:cNvSpPr>
            <a:spLocks noGrp="1"/>
          </p:cNvSpPr>
          <p:nvPr>
            <p:ph type="ftr" sz="quarter" idx="11"/>
          </p:nvPr>
        </p:nvSpPr>
        <p:spPr/>
        <p:txBody>
          <a:bodyPr/>
          <a:lstStyle/>
          <a:p>
            <a:endParaRPr lang="lt-LT" dirty="0"/>
          </a:p>
        </p:txBody>
      </p:sp>
      <p:sp>
        <p:nvSpPr>
          <p:cNvPr id="9" name="Slide Number Placeholder 8"/>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138254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4" name="Footer Placeholder 3"/>
          <p:cNvSpPr>
            <a:spLocks noGrp="1"/>
          </p:cNvSpPr>
          <p:nvPr>
            <p:ph type="ftr" sz="quarter" idx="11"/>
          </p:nvPr>
        </p:nvSpPr>
        <p:spPr/>
        <p:txBody>
          <a:bodyPr/>
          <a:lstStyle/>
          <a:p>
            <a:endParaRPr lang="lt-LT" dirty="0"/>
          </a:p>
        </p:txBody>
      </p:sp>
      <p:sp>
        <p:nvSpPr>
          <p:cNvPr id="5" name="Slide Number Placeholder 4"/>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74207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3" name="Footer Placeholder 2"/>
          <p:cNvSpPr>
            <a:spLocks noGrp="1"/>
          </p:cNvSpPr>
          <p:nvPr>
            <p:ph type="ftr" sz="quarter" idx="11"/>
          </p:nvPr>
        </p:nvSpPr>
        <p:spPr/>
        <p:txBody>
          <a:bodyPr/>
          <a:lstStyle/>
          <a:p>
            <a:endParaRPr lang="lt-LT" dirty="0"/>
          </a:p>
        </p:txBody>
      </p:sp>
      <p:sp>
        <p:nvSpPr>
          <p:cNvPr id="4" name="Slide Number Placeholder 3"/>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167153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6" name="Footer Placeholder 5"/>
          <p:cNvSpPr>
            <a:spLocks noGrp="1"/>
          </p:cNvSpPr>
          <p:nvPr>
            <p:ph type="ftr" sz="quarter" idx="11"/>
          </p:nvPr>
        </p:nvSpPr>
        <p:spPr/>
        <p:txBody>
          <a:bodyPr/>
          <a:lstStyle/>
          <a:p>
            <a:endParaRPr lang="lt-LT" dirty="0"/>
          </a:p>
        </p:txBody>
      </p:sp>
      <p:sp>
        <p:nvSpPr>
          <p:cNvPr id="7" name="Slide Number Placeholder 6"/>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3177940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057D6-85C9-4931-B92D-913ADD60123A}" type="datetimeFigureOut">
              <a:rPr lang="lt-LT" smtClean="0"/>
              <a:t>2015-12-28</a:t>
            </a:fld>
            <a:endParaRPr lang="lt-LT" dirty="0"/>
          </a:p>
        </p:txBody>
      </p:sp>
      <p:sp>
        <p:nvSpPr>
          <p:cNvPr id="6" name="Footer Placeholder 5"/>
          <p:cNvSpPr>
            <a:spLocks noGrp="1"/>
          </p:cNvSpPr>
          <p:nvPr>
            <p:ph type="ftr" sz="quarter" idx="11"/>
          </p:nvPr>
        </p:nvSpPr>
        <p:spPr/>
        <p:txBody>
          <a:bodyPr/>
          <a:lstStyle/>
          <a:p>
            <a:endParaRPr lang="lt-LT" dirty="0"/>
          </a:p>
        </p:txBody>
      </p:sp>
      <p:sp>
        <p:nvSpPr>
          <p:cNvPr id="7" name="Slide Number Placeholder 6"/>
          <p:cNvSpPr>
            <a:spLocks noGrp="1"/>
          </p:cNvSpPr>
          <p:nvPr>
            <p:ph type="sldNum" sz="quarter" idx="12"/>
          </p:nvPr>
        </p:nvSpPr>
        <p:spPr/>
        <p:txBody>
          <a:bodyPr/>
          <a:lstStyle/>
          <a:p>
            <a:fld id="{DD949252-7D88-4E70-BAD4-DA5036B9438F}" type="slidenum">
              <a:rPr lang="lt-LT" smtClean="0"/>
              <a:t>‹#›</a:t>
            </a:fld>
            <a:endParaRPr lang="lt-LT" dirty="0"/>
          </a:p>
        </p:txBody>
      </p:sp>
    </p:spTree>
    <p:extLst>
      <p:ext uri="{BB962C8B-B14F-4D97-AF65-F5344CB8AC3E}">
        <p14:creationId xmlns:p14="http://schemas.microsoft.com/office/powerpoint/2010/main" val="939866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057D6-85C9-4931-B92D-913ADD60123A}" type="datetimeFigureOut">
              <a:rPr lang="lt-LT" smtClean="0"/>
              <a:t>2015-12-28</a:t>
            </a:fld>
            <a:endParaRPr lang="lt-L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49252-7D88-4E70-BAD4-DA5036B9438F}" type="slidenum">
              <a:rPr lang="lt-LT" smtClean="0"/>
              <a:t>‹#›</a:t>
            </a:fld>
            <a:endParaRPr lang="lt-LT" dirty="0"/>
          </a:p>
        </p:txBody>
      </p:sp>
    </p:spTree>
    <p:extLst>
      <p:ext uri="{BB962C8B-B14F-4D97-AF65-F5344CB8AC3E}">
        <p14:creationId xmlns:p14="http://schemas.microsoft.com/office/powerpoint/2010/main" val="1264428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755576" y="4797152"/>
            <a:ext cx="6696744" cy="1733162"/>
          </a:xfrm>
        </p:spPr>
        <p:txBody>
          <a:bodyPr anchor="ctr">
            <a:normAutofit fontScale="70000" lnSpcReduction="20000"/>
          </a:bodyPr>
          <a:lstStyle/>
          <a:p>
            <a:pPr algn="l">
              <a:spcBef>
                <a:spcPts val="0"/>
              </a:spcBef>
            </a:pPr>
            <a:r>
              <a:rPr lang="lt-LT" sz="4400" b="1" dirty="0">
                <a:solidFill>
                  <a:srgbClr val="04ADBF"/>
                </a:solidFill>
              </a:rPr>
              <a:t>„</a:t>
            </a:r>
            <a:r>
              <a:rPr lang="lt-LT" sz="4400" b="1" dirty="0" err="1">
                <a:solidFill>
                  <a:srgbClr val="04ADBF"/>
                </a:solidFill>
              </a:rPr>
              <a:t>eTwinning</a:t>
            </a:r>
            <a:r>
              <a:rPr lang="lt-LT" sz="4400" b="1" dirty="0">
                <a:solidFill>
                  <a:srgbClr val="04ADBF"/>
                </a:solidFill>
              </a:rPr>
              <a:t> </a:t>
            </a:r>
            <a:r>
              <a:rPr lang="lt-LT" sz="4400" b="1" dirty="0" err="1">
                <a:solidFill>
                  <a:srgbClr val="04ADBF"/>
                </a:solidFill>
              </a:rPr>
              <a:t>Live</a:t>
            </a:r>
            <a:r>
              <a:rPr lang="lt-LT" sz="4400" b="1" dirty="0">
                <a:solidFill>
                  <a:srgbClr val="04ADBF"/>
                </a:solidFill>
              </a:rPr>
              <a:t>“ - naujasis įrankis Europos mokytojų </a:t>
            </a:r>
            <a:r>
              <a:rPr lang="lt-LT" sz="4400" b="1" dirty="0" smtClean="0">
                <a:solidFill>
                  <a:srgbClr val="04ADBF"/>
                </a:solidFill>
              </a:rPr>
              <a:t>bendradarbiavimui</a:t>
            </a:r>
            <a:endParaRPr lang="en-US" sz="4400" b="1" dirty="0" smtClean="0">
              <a:solidFill>
                <a:srgbClr val="04ADBF"/>
              </a:solidFill>
            </a:endParaRPr>
          </a:p>
          <a:p>
            <a:pPr algn="l">
              <a:spcBef>
                <a:spcPts val="0"/>
              </a:spcBef>
            </a:pPr>
            <a:r>
              <a:rPr lang="en-US" sz="2200" dirty="0" smtClean="0">
                <a:solidFill>
                  <a:schemeClr val="tx1"/>
                </a:solidFill>
              </a:rPr>
              <a:t>201</a:t>
            </a:r>
            <a:r>
              <a:rPr lang="lt-LT" sz="2200" dirty="0" smtClean="0">
                <a:solidFill>
                  <a:schemeClr val="tx1"/>
                </a:solidFill>
              </a:rPr>
              <a:t>5</a:t>
            </a:r>
            <a:r>
              <a:rPr lang="en-US" sz="2200" dirty="0" smtClean="0">
                <a:solidFill>
                  <a:schemeClr val="tx1"/>
                </a:solidFill>
              </a:rPr>
              <a:t> 1</a:t>
            </a:r>
            <a:r>
              <a:rPr lang="lt-LT" sz="2200" smtClean="0">
                <a:solidFill>
                  <a:schemeClr val="tx1"/>
                </a:solidFill>
              </a:rPr>
              <a:t>1 11</a:t>
            </a:r>
            <a:endParaRPr lang="en-US" sz="2200" b="1" dirty="0">
              <a:solidFill>
                <a:schemeClr val="tx1"/>
              </a:solidFill>
            </a:endParaRPr>
          </a:p>
          <a:p>
            <a:pPr algn="l">
              <a:spcBef>
                <a:spcPts val="0"/>
              </a:spcBef>
            </a:pPr>
            <a:endParaRPr lang="en-US" sz="3200" dirty="0">
              <a:solidFill>
                <a:schemeClr val="tx1"/>
              </a:solidFill>
            </a:endParaRPr>
          </a:p>
          <a:p>
            <a:pPr algn="l">
              <a:spcBef>
                <a:spcPts val="0"/>
              </a:spcBef>
            </a:pPr>
            <a:r>
              <a:rPr lang="en-US" sz="2500" dirty="0" err="1" smtClean="0">
                <a:solidFill>
                  <a:schemeClr val="tx1"/>
                </a:solidFill>
              </a:rPr>
              <a:t>Laimut</a:t>
            </a:r>
            <a:r>
              <a:rPr lang="lt-LT" sz="2500" dirty="0" smtClean="0">
                <a:solidFill>
                  <a:schemeClr val="tx1"/>
                </a:solidFill>
              </a:rPr>
              <a:t>ė </a:t>
            </a:r>
            <a:r>
              <a:rPr lang="lt-LT" sz="2500" dirty="0" err="1" smtClean="0">
                <a:solidFill>
                  <a:schemeClr val="tx1"/>
                </a:solidFill>
              </a:rPr>
              <a:t>Vidauskienė</a:t>
            </a:r>
            <a:endParaRPr lang="en-US" sz="25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1268760"/>
            <a:ext cx="2956736" cy="2010580"/>
          </a:xfrm>
          <a:prstGeom prst="rect">
            <a:avLst/>
          </a:prstGeom>
        </p:spPr>
      </p:pic>
    </p:spTree>
    <p:extLst>
      <p:ext uri="{BB962C8B-B14F-4D97-AF65-F5344CB8AC3E}">
        <p14:creationId xmlns:p14="http://schemas.microsoft.com/office/powerpoint/2010/main" val="134206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68" y="764704"/>
            <a:ext cx="5626968" cy="1143000"/>
          </a:xfrm>
        </p:spPr>
        <p:txBody>
          <a:bodyPr>
            <a:normAutofit fontScale="90000"/>
          </a:bodyPr>
          <a:lstStyle/>
          <a:p>
            <a:r>
              <a:rPr lang="lt-LT" sz="2625" dirty="0">
                <a:solidFill>
                  <a:srgbClr val="0000FF"/>
                </a:solidFill>
                <a:latin typeface="Times New Roman" panose="02020603050405020304" pitchFamily="18" charset="0"/>
                <a:cs typeface="Times New Roman" panose="02020603050405020304" pitchFamily="18" charset="0"/>
              </a:rPr>
              <a:t>Pasirinkite atitinkamą forumą (priklausomai nuo mokinių amžiaus kategorijos) ir sukurkite naują žinutę.</a:t>
            </a:r>
            <a:endParaRPr lang="lt-LT" dirty="0"/>
          </a:p>
        </p:txBody>
      </p:sp>
      <p:pic>
        <p:nvPicPr>
          <p:cNvPr id="4" name="Content Placeholder 3"/>
          <p:cNvPicPr>
            <a:picLocks noGrp="1" noChangeAspect="1"/>
          </p:cNvPicPr>
          <p:nvPr>
            <p:ph idx="1"/>
          </p:nvPr>
        </p:nvPicPr>
        <p:blipFill rotWithShape="1">
          <a:blip r:embed="rId2"/>
          <a:srcRect r="65430"/>
          <a:stretch/>
        </p:blipFill>
        <p:spPr>
          <a:xfrm>
            <a:off x="1913042" y="2241946"/>
            <a:ext cx="2730965" cy="4444077"/>
          </a:xfrm>
          <a:prstGeom prst="rect">
            <a:avLst/>
          </a:prstGeom>
          <a:ln w="28575">
            <a:solidFill>
              <a:srgbClr val="0000FF"/>
            </a:solidFill>
          </a:ln>
        </p:spPr>
      </p:pic>
      <p:sp>
        <p:nvSpPr>
          <p:cNvPr id="5" name="Oval 4"/>
          <p:cNvSpPr/>
          <p:nvPr/>
        </p:nvSpPr>
        <p:spPr>
          <a:xfrm>
            <a:off x="2555776" y="4437112"/>
            <a:ext cx="1368152" cy="5400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350"/>
          </a:p>
        </p:txBody>
      </p:sp>
    </p:spTree>
    <p:extLst>
      <p:ext uri="{BB962C8B-B14F-4D97-AF65-F5344CB8AC3E}">
        <p14:creationId xmlns:p14="http://schemas.microsoft.com/office/powerpoint/2010/main" val="3305088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 y="1072203"/>
            <a:ext cx="7736984" cy="685859"/>
          </a:xfrm>
        </p:spPr>
        <p:txBody>
          <a:bodyPr>
            <a:noAutofit/>
          </a:bodyPr>
          <a:lstStyle/>
          <a:p>
            <a:r>
              <a:rPr lang="lt-LT" sz="3500" dirty="0">
                <a:solidFill>
                  <a:srgbClr val="0000FF"/>
                </a:solidFill>
                <a:latin typeface="Times New Roman" panose="02020603050405020304" pitchFamily="18" charset="0"/>
                <a:ea typeface="+mn-ea"/>
                <a:cs typeface="Times New Roman" panose="02020603050405020304" pitchFamily="18" charset="0"/>
              </a:rPr>
              <a:t>Skelbkite kuo išsamesnę </a:t>
            </a:r>
            <a:r>
              <a:rPr lang="lt-LT" sz="3500" dirty="0" smtClean="0">
                <a:solidFill>
                  <a:srgbClr val="0000FF"/>
                </a:solidFill>
                <a:latin typeface="Times New Roman" panose="02020603050405020304" pitchFamily="18" charset="0"/>
                <a:ea typeface="+mn-ea"/>
                <a:cs typeface="Times New Roman" panose="02020603050405020304" pitchFamily="18" charset="0"/>
              </a:rPr>
              <a:t>žinutę </a:t>
            </a:r>
            <a:endParaRPr lang="lt-LT" sz="3500" dirty="0">
              <a:solidFill>
                <a:srgbClr val="0000FF"/>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772816"/>
            <a:ext cx="8522082" cy="4824536"/>
          </a:xfrm>
        </p:spPr>
      </p:pic>
    </p:spTree>
    <p:extLst>
      <p:ext uri="{BB962C8B-B14F-4D97-AF65-F5344CB8AC3E}">
        <p14:creationId xmlns:p14="http://schemas.microsoft.com/office/powerpoint/2010/main" val="552276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925" y="908720"/>
            <a:ext cx="4302099" cy="1143000"/>
          </a:xfrm>
        </p:spPr>
        <p:txBody>
          <a:bodyPr>
            <a:normAutofit/>
          </a:bodyPr>
          <a:lstStyle/>
          <a:p>
            <a:r>
              <a:rPr lang="lt-LT" sz="5000" dirty="0">
                <a:solidFill>
                  <a:srgbClr val="0000FF"/>
                </a:solidFill>
                <a:latin typeface="Times New Roman" panose="02020603050405020304" pitchFamily="18" charset="0"/>
                <a:cs typeface="Times New Roman" panose="02020603050405020304" pitchFamily="18" charset="0"/>
              </a:rPr>
              <a:t>Projektai</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060848"/>
            <a:ext cx="8856984" cy="4563860"/>
          </a:xfrm>
        </p:spPr>
      </p:pic>
    </p:spTree>
    <p:extLst>
      <p:ext uri="{BB962C8B-B14F-4D97-AF65-F5344CB8AC3E}">
        <p14:creationId xmlns:p14="http://schemas.microsoft.com/office/powerpoint/2010/main" val="1481008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102" y="1916832"/>
            <a:ext cx="8546489" cy="4248472"/>
          </a:xfrm>
        </p:spPr>
      </p:pic>
      <p:sp>
        <p:nvSpPr>
          <p:cNvPr id="2" name="Title 1"/>
          <p:cNvSpPr>
            <a:spLocks noGrp="1"/>
          </p:cNvSpPr>
          <p:nvPr>
            <p:ph type="title"/>
          </p:nvPr>
        </p:nvSpPr>
        <p:spPr>
          <a:xfrm>
            <a:off x="822960" y="1072203"/>
            <a:ext cx="4469120" cy="886963"/>
          </a:xfrm>
        </p:spPr>
        <p:txBody>
          <a:bodyPr>
            <a:normAutofit/>
          </a:bodyPr>
          <a:lstStyle/>
          <a:p>
            <a:r>
              <a:rPr lang="lt-LT" sz="4000" dirty="0">
                <a:solidFill>
                  <a:srgbClr val="0000FF"/>
                </a:solidFill>
                <a:latin typeface="Times New Roman" panose="02020603050405020304" pitchFamily="18" charset="0"/>
                <a:cs typeface="Times New Roman" panose="02020603050405020304" pitchFamily="18" charset="0"/>
              </a:rPr>
              <a:t>Sukurti projektą</a:t>
            </a:r>
          </a:p>
        </p:txBody>
      </p:sp>
      <p:cxnSp>
        <p:nvCxnSpPr>
          <p:cNvPr id="8" name="Straight Arrow Connector 7"/>
          <p:cNvCxnSpPr/>
          <p:nvPr/>
        </p:nvCxnSpPr>
        <p:spPr>
          <a:xfrm>
            <a:off x="251520" y="2210416"/>
            <a:ext cx="1540634" cy="42094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087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72203"/>
            <a:ext cx="3672408" cy="886963"/>
          </a:xfrm>
        </p:spPr>
        <p:txBody>
          <a:bodyPr>
            <a:normAutofit/>
          </a:bodyPr>
          <a:lstStyle/>
          <a:p>
            <a:r>
              <a:rPr lang="en-US" sz="4050" dirty="0">
                <a:solidFill>
                  <a:srgbClr val="0000FF"/>
                </a:solidFill>
              </a:rPr>
              <a:t>1 </a:t>
            </a:r>
            <a:r>
              <a:rPr lang="lt-LT" sz="4050" dirty="0">
                <a:solidFill>
                  <a:srgbClr val="0000FF"/>
                </a:solidFill>
              </a:rPr>
              <a:t>žingsnis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916832"/>
            <a:ext cx="8712968" cy="4609033"/>
          </a:xfrm>
        </p:spPr>
      </p:pic>
    </p:spTree>
    <p:extLst>
      <p:ext uri="{BB962C8B-B14F-4D97-AF65-F5344CB8AC3E}">
        <p14:creationId xmlns:p14="http://schemas.microsoft.com/office/powerpoint/2010/main" val="4248342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96752"/>
            <a:ext cx="3168352" cy="886963"/>
          </a:xfrm>
        </p:spPr>
        <p:txBody>
          <a:bodyPr>
            <a:normAutofit/>
          </a:bodyPr>
          <a:lstStyle/>
          <a:p>
            <a:r>
              <a:rPr lang="lt-LT" sz="4050" dirty="0">
                <a:solidFill>
                  <a:srgbClr val="0000FF"/>
                </a:solidFill>
              </a:rPr>
              <a:t>2</a:t>
            </a:r>
            <a:r>
              <a:rPr lang="en-US" sz="4050" dirty="0">
                <a:solidFill>
                  <a:srgbClr val="0000FF"/>
                </a:solidFill>
              </a:rPr>
              <a:t> </a:t>
            </a:r>
            <a:r>
              <a:rPr lang="lt-LT" sz="4050" dirty="0">
                <a:solidFill>
                  <a:srgbClr val="0000FF"/>
                </a:solidFill>
              </a:rPr>
              <a:t>žingsnis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988840"/>
            <a:ext cx="8625916" cy="4392488"/>
          </a:xfrm>
        </p:spPr>
      </p:pic>
    </p:spTree>
    <p:extLst>
      <p:ext uri="{BB962C8B-B14F-4D97-AF65-F5344CB8AC3E}">
        <p14:creationId xmlns:p14="http://schemas.microsoft.com/office/powerpoint/2010/main" val="3222540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3" y="1438694"/>
            <a:ext cx="3469771" cy="886963"/>
          </a:xfrm>
        </p:spPr>
        <p:txBody>
          <a:bodyPr>
            <a:normAutofit/>
          </a:bodyPr>
          <a:lstStyle/>
          <a:p>
            <a:r>
              <a:rPr lang="lt-LT" sz="4050" dirty="0">
                <a:solidFill>
                  <a:srgbClr val="0000FF"/>
                </a:solidFill>
              </a:rPr>
              <a:t>3</a:t>
            </a:r>
            <a:r>
              <a:rPr lang="en-US" sz="4050" dirty="0">
                <a:solidFill>
                  <a:srgbClr val="0000FF"/>
                </a:solidFill>
              </a:rPr>
              <a:t> </a:t>
            </a:r>
            <a:r>
              <a:rPr lang="lt-LT" sz="4050" dirty="0">
                <a:solidFill>
                  <a:srgbClr val="0000FF"/>
                </a:solidFill>
              </a:rPr>
              <a:t>žingsnis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19" y="2204864"/>
            <a:ext cx="8743735" cy="4104456"/>
          </a:xfrm>
        </p:spPr>
      </p:pic>
    </p:spTree>
    <p:extLst>
      <p:ext uri="{BB962C8B-B14F-4D97-AF65-F5344CB8AC3E}">
        <p14:creationId xmlns:p14="http://schemas.microsoft.com/office/powerpoint/2010/main" val="901850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 y="1072203"/>
            <a:ext cx="3808019" cy="685859"/>
          </a:xfrm>
        </p:spPr>
        <p:txBody>
          <a:bodyPr>
            <a:noAutofit/>
          </a:bodyPr>
          <a:lstStyle/>
          <a:p>
            <a:pPr>
              <a:lnSpc>
                <a:spcPct val="90000"/>
              </a:lnSpc>
              <a:spcBef>
                <a:spcPts val="750"/>
              </a:spcBef>
            </a:pPr>
            <a:r>
              <a:rPr lang="en-US" sz="5000" dirty="0" err="1" smtClean="0">
                <a:solidFill>
                  <a:srgbClr val="0000FF"/>
                </a:solidFill>
                <a:latin typeface="Times New Roman" panose="02020603050405020304" pitchFamily="18" charset="0"/>
                <a:ea typeface="+mn-ea"/>
                <a:cs typeface="Times New Roman" panose="02020603050405020304" pitchFamily="18" charset="0"/>
              </a:rPr>
              <a:t>Renginiai</a:t>
            </a:r>
            <a:endParaRPr lang="lt-LT" sz="5000" dirty="0">
              <a:solidFill>
                <a:srgbClr val="0000FF"/>
              </a:solidFill>
              <a:latin typeface="Times New Roman" panose="02020603050405020304" pitchFamily="18" charset="0"/>
              <a:ea typeface="+mn-ea"/>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988" y="1988840"/>
            <a:ext cx="7517206" cy="4659227"/>
          </a:xfrm>
          <a:prstGeom prst="rect">
            <a:avLst/>
          </a:prstGeom>
          <a:ln w="28575">
            <a:solidFill>
              <a:srgbClr val="0000FF"/>
            </a:solidFill>
          </a:ln>
        </p:spPr>
      </p:pic>
    </p:spTree>
    <p:extLst>
      <p:ext uri="{BB962C8B-B14F-4D97-AF65-F5344CB8AC3E}">
        <p14:creationId xmlns:p14="http://schemas.microsoft.com/office/powerpoint/2010/main" val="1809654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59" y="1052736"/>
            <a:ext cx="6616331" cy="1088068"/>
          </a:xfrm>
        </p:spPr>
        <p:txBody>
          <a:bodyPr>
            <a:noAutofit/>
          </a:bodyPr>
          <a:lstStyle/>
          <a:p>
            <a:pPr>
              <a:lnSpc>
                <a:spcPct val="90000"/>
              </a:lnSpc>
              <a:spcBef>
                <a:spcPts val="750"/>
              </a:spcBef>
            </a:pPr>
            <a:r>
              <a:rPr lang="lt-LT" sz="2625" dirty="0">
                <a:solidFill>
                  <a:srgbClr val="0000FF"/>
                </a:solidFill>
                <a:latin typeface="Times New Roman" panose="02020603050405020304" pitchFamily="18" charset="0"/>
                <a:ea typeface="+mn-ea"/>
                <a:cs typeface="Times New Roman" panose="02020603050405020304" pitchFamily="18" charset="0"/>
              </a:rPr>
              <a:t>Suteikiama galimybė visiems programos „eTwinning“ dalyviams organizuoti bei vykdyti vietinius ir internetinius „eTwinning“ renginius. </a:t>
            </a:r>
          </a:p>
        </p:txBody>
      </p:sp>
      <p:pic>
        <p:nvPicPr>
          <p:cNvPr id="5" name="Content Placeholder 4"/>
          <p:cNvPicPr>
            <a:picLocks noGrp="1" noChangeAspect="1"/>
          </p:cNvPicPr>
          <p:nvPr>
            <p:ph idx="1"/>
          </p:nvPr>
        </p:nvPicPr>
        <p:blipFill>
          <a:blip r:embed="rId2"/>
          <a:stretch>
            <a:fillRect/>
          </a:stretch>
        </p:blipFill>
        <p:spPr>
          <a:xfrm>
            <a:off x="368959" y="2350555"/>
            <a:ext cx="7483934" cy="4209713"/>
          </a:xfrm>
          <a:prstGeom prst="rect">
            <a:avLst/>
          </a:prstGeom>
          <a:ln w="28575">
            <a:solidFill>
              <a:srgbClr val="0000FF"/>
            </a:solidFill>
          </a:ln>
        </p:spPr>
      </p:pic>
    </p:spTree>
    <p:extLst>
      <p:ext uri="{BB962C8B-B14F-4D97-AF65-F5344CB8AC3E}">
        <p14:creationId xmlns:p14="http://schemas.microsoft.com/office/powerpoint/2010/main" val="3708160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09" y="1072203"/>
            <a:ext cx="4744123" cy="857214"/>
          </a:xfrm>
        </p:spPr>
        <p:txBody>
          <a:bodyPr>
            <a:noAutofit/>
          </a:bodyPr>
          <a:lstStyle/>
          <a:p>
            <a:pPr>
              <a:lnSpc>
                <a:spcPct val="90000"/>
              </a:lnSpc>
              <a:spcBef>
                <a:spcPts val="750"/>
              </a:spcBef>
            </a:pPr>
            <a:r>
              <a:rPr lang="lt-LT" sz="4000" dirty="0">
                <a:solidFill>
                  <a:srgbClr val="0000FF"/>
                </a:solidFill>
                <a:latin typeface="Times New Roman" panose="02020603050405020304" pitchFamily="18" charset="0"/>
                <a:ea typeface="+mn-ea"/>
                <a:cs typeface="Times New Roman" panose="02020603050405020304" pitchFamily="18" charset="0"/>
              </a:rPr>
              <a:t>Renginio registracija</a:t>
            </a:r>
          </a:p>
        </p:txBody>
      </p:sp>
      <p:pic>
        <p:nvPicPr>
          <p:cNvPr id="5" name="Content Placeholder 4"/>
          <p:cNvPicPr>
            <a:picLocks noGrp="1" noChangeAspect="1"/>
          </p:cNvPicPr>
          <p:nvPr>
            <p:ph idx="1"/>
          </p:nvPr>
        </p:nvPicPr>
        <p:blipFill>
          <a:blip r:embed="rId2"/>
          <a:stretch>
            <a:fillRect/>
          </a:stretch>
        </p:blipFill>
        <p:spPr>
          <a:xfrm>
            <a:off x="258159" y="2132856"/>
            <a:ext cx="7594734" cy="4564556"/>
          </a:xfrm>
          <a:prstGeom prst="rect">
            <a:avLst/>
          </a:prstGeom>
          <a:ln w="28575">
            <a:solidFill>
              <a:srgbClr val="0000FF"/>
            </a:solidFill>
          </a:ln>
        </p:spPr>
      </p:pic>
    </p:spTree>
    <p:extLst>
      <p:ext uri="{BB962C8B-B14F-4D97-AF65-F5344CB8AC3E}">
        <p14:creationId xmlns:p14="http://schemas.microsoft.com/office/powerpoint/2010/main" val="48894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12298" t="9162" r="13583" b="6897"/>
          <a:stretch/>
        </p:blipFill>
        <p:spPr bwMode="auto">
          <a:xfrm>
            <a:off x="423275" y="1481759"/>
            <a:ext cx="3186113" cy="2028825"/>
          </a:xfrm>
          <a:prstGeom prst="rect">
            <a:avLst/>
          </a:prstGeom>
          <a:ln w="38100">
            <a:solidFill>
              <a:srgbClr val="0000FF"/>
            </a:solidFill>
          </a:ln>
          <a:extLst>
            <a:ext uri="{53640926-AAD7-44D8-BBD7-CCE9431645EC}">
              <a14:shadowObscured xmlns:a14="http://schemas.microsoft.com/office/drawing/2010/main"/>
            </a:ext>
          </a:extLst>
        </p:spPr>
      </p:pic>
      <p:pic>
        <p:nvPicPr>
          <p:cNvPr id="8" name="Picture 7"/>
          <p:cNvPicPr>
            <a:picLocks noChangeAspect="1"/>
          </p:cNvPicPr>
          <p:nvPr/>
        </p:nvPicPr>
        <p:blipFill>
          <a:blip r:embed="rId3"/>
          <a:stretch>
            <a:fillRect/>
          </a:stretch>
        </p:blipFill>
        <p:spPr>
          <a:xfrm>
            <a:off x="2974228" y="2976483"/>
            <a:ext cx="3150381" cy="1984420"/>
          </a:xfrm>
          <a:prstGeom prst="rect">
            <a:avLst/>
          </a:prstGeom>
          <a:ln w="38100">
            <a:solidFill>
              <a:srgbClr val="0000FF"/>
            </a:solidFill>
          </a:ln>
        </p:spPr>
      </p:pic>
      <p:pic>
        <p:nvPicPr>
          <p:cNvPr id="9" name="Picture 8"/>
          <p:cNvPicPr>
            <a:picLocks noChangeAspect="1"/>
          </p:cNvPicPr>
          <p:nvPr/>
        </p:nvPicPr>
        <p:blipFill>
          <a:blip r:embed="rId4"/>
          <a:stretch>
            <a:fillRect/>
          </a:stretch>
        </p:blipFill>
        <p:spPr>
          <a:xfrm>
            <a:off x="5436096" y="4629220"/>
            <a:ext cx="3496811" cy="2016427"/>
          </a:xfrm>
          <a:prstGeom prst="rect">
            <a:avLst/>
          </a:prstGeom>
          <a:ln w="38100">
            <a:solidFill>
              <a:srgbClr val="0000FF"/>
            </a:solidFill>
          </a:ln>
        </p:spPr>
      </p:pic>
      <p:sp>
        <p:nvSpPr>
          <p:cNvPr id="10" name="TextBox 9"/>
          <p:cNvSpPr txBox="1"/>
          <p:nvPr/>
        </p:nvSpPr>
        <p:spPr>
          <a:xfrm>
            <a:off x="2653543" y="831856"/>
            <a:ext cx="3184333" cy="507831"/>
          </a:xfrm>
          <a:prstGeom prst="rect">
            <a:avLst/>
          </a:prstGeom>
          <a:noFill/>
        </p:spPr>
        <p:txBody>
          <a:bodyPr wrap="none" rtlCol="0">
            <a:spAutoFit/>
          </a:bodyPr>
          <a:lstStyle/>
          <a:p>
            <a:r>
              <a:rPr lang="en-US" sz="2700" dirty="0">
                <a:solidFill>
                  <a:srgbClr val="0000FF"/>
                </a:solidFill>
              </a:rPr>
              <a:t>1. eTwinning </a:t>
            </a:r>
            <a:r>
              <a:rPr lang="en-US" sz="2700" dirty="0" err="1">
                <a:solidFill>
                  <a:srgbClr val="0000FF"/>
                </a:solidFill>
              </a:rPr>
              <a:t>portalas</a:t>
            </a:r>
            <a:endParaRPr lang="lt-LT" sz="2700" dirty="0">
              <a:solidFill>
                <a:srgbClr val="0000FF"/>
              </a:solidFill>
            </a:endParaRPr>
          </a:p>
        </p:txBody>
      </p:sp>
      <p:sp>
        <p:nvSpPr>
          <p:cNvPr id="11" name="TextBox 10"/>
          <p:cNvSpPr txBox="1"/>
          <p:nvPr/>
        </p:nvSpPr>
        <p:spPr>
          <a:xfrm>
            <a:off x="5436096" y="2402697"/>
            <a:ext cx="2595262" cy="507831"/>
          </a:xfrm>
          <a:prstGeom prst="rect">
            <a:avLst/>
          </a:prstGeom>
          <a:noFill/>
        </p:spPr>
        <p:txBody>
          <a:bodyPr wrap="none" rtlCol="0">
            <a:spAutoFit/>
          </a:bodyPr>
          <a:lstStyle/>
          <a:p>
            <a:r>
              <a:rPr lang="en-US" sz="2700" dirty="0">
                <a:solidFill>
                  <a:srgbClr val="0000FF"/>
                </a:solidFill>
              </a:rPr>
              <a:t>2. eTwinning Live</a:t>
            </a:r>
            <a:endParaRPr lang="lt-LT" sz="1350" dirty="0"/>
          </a:p>
        </p:txBody>
      </p:sp>
      <p:sp>
        <p:nvSpPr>
          <p:cNvPr id="12" name="TextBox 11"/>
          <p:cNvSpPr txBox="1"/>
          <p:nvPr/>
        </p:nvSpPr>
        <p:spPr>
          <a:xfrm>
            <a:off x="3240531" y="5152211"/>
            <a:ext cx="2010359" cy="507831"/>
          </a:xfrm>
          <a:prstGeom prst="rect">
            <a:avLst/>
          </a:prstGeom>
          <a:noFill/>
        </p:spPr>
        <p:txBody>
          <a:bodyPr wrap="none" rtlCol="0">
            <a:spAutoFit/>
          </a:bodyPr>
          <a:lstStyle/>
          <a:p>
            <a:r>
              <a:rPr lang="en-US" sz="2700" dirty="0">
                <a:solidFill>
                  <a:srgbClr val="0000FF"/>
                </a:solidFill>
              </a:rPr>
              <a:t>3. </a:t>
            </a:r>
            <a:r>
              <a:rPr lang="en-US" sz="2700" dirty="0" err="1">
                <a:solidFill>
                  <a:srgbClr val="0000FF"/>
                </a:solidFill>
              </a:rPr>
              <a:t>TwinSpace</a:t>
            </a:r>
            <a:endParaRPr lang="lt-LT" sz="1350" dirty="0"/>
          </a:p>
        </p:txBody>
      </p:sp>
      <p:sp>
        <p:nvSpPr>
          <p:cNvPr id="14" name="5-Point Star 13"/>
          <p:cNvSpPr/>
          <p:nvPr/>
        </p:nvSpPr>
        <p:spPr>
          <a:xfrm>
            <a:off x="761951" y="3603745"/>
            <a:ext cx="685800" cy="685800"/>
          </a:xfrm>
          <a:prstGeom prst="star5">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350"/>
          </a:p>
        </p:txBody>
      </p:sp>
      <p:sp>
        <p:nvSpPr>
          <p:cNvPr id="15" name="5-Point Star 14"/>
          <p:cNvSpPr/>
          <p:nvPr/>
        </p:nvSpPr>
        <p:spPr>
          <a:xfrm>
            <a:off x="4967517" y="1689256"/>
            <a:ext cx="685800" cy="685800"/>
          </a:xfrm>
          <a:prstGeom prst="star5">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350"/>
          </a:p>
        </p:txBody>
      </p:sp>
      <p:sp>
        <p:nvSpPr>
          <p:cNvPr id="16" name="5-Point Star 15"/>
          <p:cNvSpPr/>
          <p:nvPr/>
        </p:nvSpPr>
        <p:spPr>
          <a:xfrm>
            <a:off x="2250583" y="4920971"/>
            <a:ext cx="572362" cy="531893"/>
          </a:xfrm>
          <a:prstGeom prst="star5">
            <a:avLst/>
          </a:prstGeom>
          <a:solidFill>
            <a:srgbClr val="FFFF00"/>
          </a:solid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350"/>
          </a:p>
        </p:txBody>
      </p:sp>
    </p:spTree>
    <p:extLst>
      <p:ext uri="{BB962C8B-B14F-4D97-AF65-F5344CB8AC3E}">
        <p14:creationId xmlns:p14="http://schemas.microsoft.com/office/powerpoint/2010/main" val="1003605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72203"/>
            <a:ext cx="6048672" cy="789600"/>
          </a:xfrm>
        </p:spPr>
        <p:txBody>
          <a:bodyPr>
            <a:noAutofit/>
          </a:bodyPr>
          <a:lstStyle/>
          <a:p>
            <a:pPr>
              <a:lnSpc>
                <a:spcPct val="90000"/>
              </a:lnSpc>
              <a:spcBef>
                <a:spcPts val="750"/>
              </a:spcBef>
            </a:pPr>
            <a:r>
              <a:rPr lang="lt-LT" sz="2400" dirty="0">
                <a:solidFill>
                  <a:srgbClr val="0000FF"/>
                </a:solidFill>
                <a:latin typeface="Times New Roman" panose="02020603050405020304" pitchFamily="18" charset="0"/>
                <a:ea typeface="+mn-ea"/>
                <a:cs typeface="Times New Roman" panose="02020603050405020304" pitchFamily="18" charset="0"/>
              </a:rPr>
              <a:t>Pateikiama informacija, jos peržiūra ir patvirtinimas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993" y="1951757"/>
            <a:ext cx="7344815" cy="4645687"/>
          </a:xfrm>
          <a:ln w="28575">
            <a:solidFill>
              <a:srgbClr val="0000FF"/>
            </a:solidFill>
          </a:ln>
        </p:spPr>
      </p:pic>
    </p:spTree>
    <p:extLst>
      <p:ext uri="{BB962C8B-B14F-4D97-AF65-F5344CB8AC3E}">
        <p14:creationId xmlns:p14="http://schemas.microsoft.com/office/powerpoint/2010/main" val="3877644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2506199"/>
            <a:ext cx="8133772" cy="4259118"/>
          </a:xfrm>
          <a:ln w="38100">
            <a:solidFill>
              <a:srgbClr val="0000FF"/>
            </a:solidFill>
          </a:ln>
        </p:spPr>
      </p:pic>
      <p:sp>
        <p:nvSpPr>
          <p:cNvPr id="6" name="TextBox 5"/>
          <p:cNvSpPr txBox="1"/>
          <p:nvPr/>
        </p:nvSpPr>
        <p:spPr>
          <a:xfrm>
            <a:off x="107504" y="188640"/>
            <a:ext cx="6840760" cy="2339102"/>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K</a:t>
            </a:r>
            <a:r>
              <a:rPr lang="lt-LT" sz="2400" dirty="0" err="1">
                <a:solidFill>
                  <a:srgbClr val="0000FF"/>
                </a:solidFill>
                <a:latin typeface="Times New Roman" panose="02020603050405020304" pitchFamily="18" charset="0"/>
                <a:cs typeface="Times New Roman" panose="02020603050405020304" pitchFamily="18" charset="0"/>
              </a:rPr>
              <a:t>iekvienas</a:t>
            </a:r>
            <a:r>
              <a:rPr lang="lt-LT"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programos</a:t>
            </a:r>
            <a:r>
              <a:rPr lang="en-US" sz="2400" dirty="0">
                <a:solidFill>
                  <a:srgbClr val="0000FF"/>
                </a:solidFill>
                <a:latin typeface="Times New Roman" panose="02020603050405020304" pitchFamily="18" charset="0"/>
                <a:cs typeface="Times New Roman" panose="02020603050405020304" pitchFamily="18" charset="0"/>
              </a:rPr>
              <a:t> eTwinning </a:t>
            </a:r>
            <a:r>
              <a:rPr lang="en-US" sz="2400" dirty="0" err="1">
                <a:solidFill>
                  <a:srgbClr val="0000FF"/>
                </a:solidFill>
                <a:latin typeface="Times New Roman" panose="02020603050405020304" pitchFamily="18" charset="0"/>
                <a:cs typeface="Times New Roman" panose="02020603050405020304" pitchFamily="18" charset="0"/>
              </a:rPr>
              <a:t>dalyvis</a:t>
            </a:r>
            <a:r>
              <a:rPr lang="en-US" sz="2400" dirty="0">
                <a:solidFill>
                  <a:srgbClr val="0000FF"/>
                </a:solidFill>
                <a:latin typeface="Times New Roman" panose="02020603050405020304" pitchFamily="18" charset="0"/>
                <a:cs typeface="Times New Roman" panose="02020603050405020304" pitchFamily="18" charset="0"/>
              </a:rPr>
              <a:t> </a:t>
            </a:r>
            <a:r>
              <a:rPr lang="lt-LT" sz="2400" dirty="0">
                <a:solidFill>
                  <a:srgbClr val="0000FF"/>
                </a:solidFill>
                <a:latin typeface="Times New Roman" panose="02020603050405020304" pitchFamily="18" charset="0"/>
                <a:cs typeface="Times New Roman" panose="02020603050405020304" pitchFamily="18" charset="0"/>
              </a:rPr>
              <a:t>gali sukurti internetinį renginį su failų archyvu, forumu ir - svarbiausia - vaizdo konferencijų kambariu</a:t>
            </a:r>
            <a:r>
              <a:rPr lang="en-US" sz="2400" dirty="0">
                <a:solidFill>
                  <a:srgbClr val="0000FF"/>
                </a:solidFill>
                <a:latin typeface="Times New Roman" panose="02020603050405020304" pitchFamily="18" charset="0"/>
                <a:cs typeface="Times New Roman" panose="02020603050405020304" pitchFamily="18" charset="0"/>
              </a:rPr>
              <a:t> </a:t>
            </a:r>
            <a:r>
              <a:rPr lang="pt-BR" sz="2400" dirty="0">
                <a:solidFill>
                  <a:srgbClr val="0000FF"/>
                </a:solidFill>
                <a:latin typeface="Times New Roman" panose="02020603050405020304" pitchFamily="18" charset="0"/>
                <a:cs typeface="Times New Roman" panose="02020603050405020304" pitchFamily="18" charset="0"/>
              </a:rPr>
              <a:t>(veikiančiu sistemoje „Adobe Connect 9“),</a:t>
            </a:r>
            <a:r>
              <a:rPr lang="lt-LT" sz="2400" dirty="0">
                <a:solidFill>
                  <a:srgbClr val="0000FF"/>
                </a:solidFill>
                <a:latin typeface="Times New Roman" panose="02020603050405020304" pitchFamily="18" charset="0"/>
                <a:cs typeface="Times New Roman" panose="02020603050405020304" pitchFamily="18" charset="0"/>
              </a:rPr>
              <a:t> kuriame galima realiu laiku bendrauti, bendradarbiauti ir dalintis su kolegomis iš kitų Europos šalių.</a:t>
            </a:r>
          </a:p>
        </p:txBody>
      </p:sp>
    </p:spTree>
    <p:extLst>
      <p:ext uri="{BB962C8B-B14F-4D97-AF65-F5344CB8AC3E}">
        <p14:creationId xmlns:p14="http://schemas.microsoft.com/office/powerpoint/2010/main" val="381721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541"/>
            <a:ext cx="6303716" cy="2053307"/>
          </a:xfrm>
        </p:spPr>
        <p:txBody>
          <a:bodyPr>
            <a:noAutofit/>
          </a:bodyPr>
          <a:lstStyle/>
          <a:p>
            <a:pPr>
              <a:lnSpc>
                <a:spcPct val="90000"/>
              </a:lnSpc>
              <a:spcBef>
                <a:spcPts val="750"/>
              </a:spcBef>
            </a:pPr>
            <a:r>
              <a:rPr lang="lt-LT" sz="2400" b="1" dirty="0">
                <a:solidFill>
                  <a:srgbClr val="0000FF"/>
                </a:solidFill>
                <a:latin typeface="Times New Roman" panose="02020603050405020304" pitchFamily="18" charset="0"/>
                <a:ea typeface="+mn-ea"/>
                <a:cs typeface="Times New Roman" panose="02020603050405020304" pitchFamily="18" charset="0"/>
              </a:rPr>
              <a:t>Grupės </a:t>
            </a:r>
            <a:r>
              <a:rPr lang="lt-LT" sz="2400" dirty="0">
                <a:solidFill>
                  <a:srgbClr val="0000FF"/>
                </a:solidFill>
                <a:latin typeface="Times New Roman" panose="02020603050405020304" pitchFamily="18" charset="0"/>
                <a:ea typeface="+mn-ea"/>
                <a:cs typeface="Times New Roman" panose="02020603050405020304" pitchFamily="18" charset="0"/>
              </a:rPr>
              <a:t>- tai virtualios vietos, kur programos „eTwinning“ dalyviai susitinka ir diskutuoja įvairiomis temomis, apie juos dominančias sritis. Tai virtuali erdvė bendravimui, mainams ir dalinimuisi. </a:t>
            </a:r>
            <a:endParaRPr lang="lt-LT" sz="1500" dirty="0">
              <a:solidFill>
                <a:srgbClr val="0000FF"/>
              </a:solidFill>
              <a:latin typeface="Times New Roman" panose="02020603050405020304" pitchFamily="18" charset="0"/>
              <a:ea typeface="+mn-ea"/>
              <a:cs typeface="Times New Roman" panose="02020603050405020304" pitchFamily="18" charset="0"/>
            </a:endParaRPr>
          </a:p>
        </p:txBody>
      </p:sp>
      <p:pic>
        <p:nvPicPr>
          <p:cNvPr id="5" name="Content Placeholder 4"/>
          <p:cNvPicPr>
            <a:picLocks noGrp="1" noChangeAspect="1"/>
          </p:cNvPicPr>
          <p:nvPr>
            <p:ph idx="1"/>
          </p:nvPr>
        </p:nvPicPr>
        <p:blipFill>
          <a:blip r:embed="rId2"/>
          <a:stretch>
            <a:fillRect/>
          </a:stretch>
        </p:blipFill>
        <p:spPr>
          <a:xfrm>
            <a:off x="467544" y="2060848"/>
            <a:ext cx="6984776" cy="4672815"/>
          </a:xfrm>
          <a:prstGeom prst="rect">
            <a:avLst/>
          </a:prstGeom>
          <a:ln w="28575">
            <a:solidFill>
              <a:srgbClr val="0000FF"/>
            </a:solidFill>
          </a:ln>
        </p:spPr>
      </p:pic>
      <p:sp>
        <p:nvSpPr>
          <p:cNvPr id="3" name="Oval 2"/>
          <p:cNvSpPr/>
          <p:nvPr/>
        </p:nvSpPr>
        <p:spPr>
          <a:xfrm>
            <a:off x="5436096" y="2564904"/>
            <a:ext cx="685800" cy="289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350"/>
          </a:p>
        </p:txBody>
      </p:sp>
    </p:spTree>
    <p:extLst>
      <p:ext uri="{BB962C8B-B14F-4D97-AF65-F5344CB8AC3E}">
        <p14:creationId xmlns:p14="http://schemas.microsoft.com/office/powerpoint/2010/main" val="3775948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510649" cy="1944216"/>
          </a:xfrm>
        </p:spPr>
        <p:txBody>
          <a:bodyPr>
            <a:noAutofit/>
          </a:bodyPr>
          <a:lstStyle/>
          <a:p>
            <a:pPr>
              <a:lnSpc>
                <a:spcPct val="90000"/>
              </a:lnSpc>
              <a:spcBef>
                <a:spcPts val="750"/>
              </a:spcBef>
            </a:pPr>
            <a:r>
              <a:rPr lang="lt-LT" sz="2400" dirty="0">
                <a:solidFill>
                  <a:srgbClr val="0000FF"/>
                </a:solidFill>
                <a:latin typeface="Times New Roman" panose="02020603050405020304" pitchFamily="18" charset="0"/>
                <a:ea typeface="+mn-ea"/>
                <a:cs typeface="Times New Roman" panose="02020603050405020304" pitchFamily="18" charset="0"/>
              </a:rPr>
              <a:t>Jei norėtumėte sukurti</a:t>
            </a:r>
            <a:r>
              <a:rPr lang="lt-LT" sz="2400" b="1" dirty="0">
                <a:solidFill>
                  <a:srgbClr val="0000FF"/>
                </a:solidFill>
                <a:latin typeface="Times New Roman" panose="02020603050405020304" pitchFamily="18" charset="0"/>
                <a:ea typeface="+mn-ea"/>
                <a:cs typeface="Times New Roman" panose="02020603050405020304" pitchFamily="18" charset="0"/>
              </a:rPr>
              <a:t> </a:t>
            </a:r>
            <a:r>
              <a:rPr lang="lt-LT" sz="2400" dirty="0">
                <a:solidFill>
                  <a:srgbClr val="0000FF"/>
                </a:solidFill>
                <a:latin typeface="Times New Roman" panose="02020603050405020304" pitchFamily="18" charset="0"/>
                <a:ea typeface="+mn-ea"/>
                <a:cs typeface="Times New Roman" panose="02020603050405020304" pitchFamily="18" charset="0"/>
              </a:rPr>
              <a:t>grupę, pirmiausia patikrinkite, ar platformoje jau nėra ko nors panašaus. Tuomet užpildykite formą ir pateikite ją patvirtinimui. Kai grupė bus patvirtinta ir sukurta, galėsite pradėti kviesti savo kontaktus jungtis prie jos ir tvarkyti grupės turinį.</a:t>
            </a:r>
          </a:p>
        </p:txBody>
      </p:sp>
      <p:pic>
        <p:nvPicPr>
          <p:cNvPr id="5" name="Content Placeholder 4"/>
          <p:cNvPicPr>
            <a:picLocks noGrp="1" noChangeAspect="1"/>
          </p:cNvPicPr>
          <p:nvPr>
            <p:ph idx="1"/>
          </p:nvPr>
        </p:nvPicPr>
        <p:blipFill>
          <a:blip r:embed="rId2"/>
          <a:stretch>
            <a:fillRect/>
          </a:stretch>
        </p:blipFill>
        <p:spPr>
          <a:xfrm>
            <a:off x="251520" y="2492896"/>
            <a:ext cx="7205188" cy="4139380"/>
          </a:xfrm>
          <a:prstGeom prst="rect">
            <a:avLst/>
          </a:prstGeom>
          <a:ln w="28575">
            <a:solidFill>
              <a:srgbClr val="0000FF"/>
            </a:solidFill>
          </a:ln>
        </p:spPr>
      </p:pic>
    </p:spTree>
    <p:extLst>
      <p:ext uri="{BB962C8B-B14F-4D97-AF65-F5344CB8AC3E}">
        <p14:creationId xmlns:p14="http://schemas.microsoft.com/office/powerpoint/2010/main" val="1499229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7" y="4077072"/>
            <a:ext cx="7692698" cy="1342976"/>
          </a:xfrm>
        </p:spPr>
        <p:txBody>
          <a:bodyPr>
            <a:normAutofit fontScale="85000" lnSpcReduction="10000"/>
          </a:bodyPr>
          <a:lstStyle/>
          <a:p>
            <a:pPr>
              <a:spcBef>
                <a:spcPts val="750"/>
              </a:spcBef>
            </a:pPr>
            <a:r>
              <a:rPr lang="lt-LT" sz="3075" dirty="0">
                <a:solidFill>
                  <a:srgbClr val="0000FF"/>
                </a:solidFill>
                <a:latin typeface="Times New Roman" panose="02020603050405020304" pitchFamily="18" charset="0"/>
                <a:cs typeface="Times New Roman" panose="02020603050405020304" pitchFamily="18" charset="0"/>
              </a:rPr>
              <a:t>Erdvėje „eTwinning </a:t>
            </a:r>
            <a:r>
              <a:rPr lang="lt-LT" sz="3075" dirty="0" err="1">
                <a:solidFill>
                  <a:srgbClr val="0000FF"/>
                </a:solidFill>
                <a:latin typeface="Times New Roman" panose="02020603050405020304" pitchFamily="18" charset="0"/>
                <a:cs typeface="Times New Roman" panose="02020603050405020304" pitchFamily="18" charset="0"/>
              </a:rPr>
              <a:t>Live</a:t>
            </a:r>
            <a:r>
              <a:rPr lang="lt-LT" sz="3075" dirty="0">
                <a:solidFill>
                  <a:srgbClr val="0000FF"/>
                </a:solidFill>
                <a:latin typeface="Times New Roman" panose="02020603050405020304" pitchFamily="18" charset="0"/>
                <a:cs typeface="Times New Roman" panose="02020603050405020304" pitchFamily="18" charset="0"/>
              </a:rPr>
              <a:t>“ galite sekti naujienas apie programą „eTwinning“ ir savo kolegų iš kitų Europos šalių veiklą</a:t>
            </a:r>
            <a:r>
              <a:rPr lang="en-US" sz="3075" dirty="0">
                <a:solidFill>
                  <a:srgbClr val="0000FF"/>
                </a:solidFill>
                <a:latin typeface="Times New Roman" panose="02020603050405020304" pitchFamily="18" charset="0"/>
                <a:cs typeface="Times New Roman" panose="02020603050405020304" pitchFamily="18" charset="0"/>
              </a:rPr>
              <a:t>,</a:t>
            </a:r>
            <a:r>
              <a:rPr lang="lt-LT" sz="3075" dirty="0">
                <a:solidFill>
                  <a:srgbClr val="0000FF"/>
                </a:solidFill>
                <a:latin typeface="Times New Roman" panose="02020603050405020304" pitchFamily="18" charset="0"/>
                <a:cs typeface="Times New Roman" panose="02020603050405020304" pitchFamily="18" charset="0"/>
              </a:rPr>
              <a:t> bei pasiimti iš programos tai, kas geriausia.</a:t>
            </a:r>
            <a:endParaRPr lang="en-US" sz="3075" dirty="0">
              <a:solidFill>
                <a:srgbClr val="0000FF"/>
              </a:solidFill>
              <a:latin typeface="Times New Roman" panose="02020603050405020304" pitchFamily="18" charset="0"/>
              <a:cs typeface="Times New Roman" panose="02020603050405020304" pitchFamily="18" charset="0"/>
            </a:endParaRPr>
          </a:p>
          <a:p>
            <a:endParaRPr lang="lt-LT" dirty="0"/>
          </a:p>
        </p:txBody>
      </p:sp>
      <p:pic>
        <p:nvPicPr>
          <p:cNvPr id="5" name="Picture 4"/>
          <p:cNvPicPr>
            <a:picLocks noChangeAspect="1"/>
          </p:cNvPicPr>
          <p:nvPr/>
        </p:nvPicPr>
        <p:blipFill>
          <a:blip r:embed="rId2"/>
          <a:stretch>
            <a:fillRect/>
          </a:stretch>
        </p:blipFill>
        <p:spPr>
          <a:xfrm>
            <a:off x="2454140" y="1556792"/>
            <a:ext cx="4151553" cy="2239537"/>
          </a:xfrm>
          <a:prstGeom prst="rect">
            <a:avLst/>
          </a:prstGeom>
        </p:spPr>
      </p:pic>
    </p:spTree>
    <p:extLst>
      <p:ext uri="{BB962C8B-B14F-4D97-AF65-F5344CB8AC3E}">
        <p14:creationId xmlns:p14="http://schemas.microsoft.com/office/powerpoint/2010/main" val="2683217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408"/>
            <a:ext cx="6840760" cy="2376264"/>
          </a:xfrm>
        </p:spPr>
        <p:txBody>
          <a:bodyPr>
            <a:normAutofit fontScale="90000"/>
          </a:bodyPr>
          <a:lstStyle/>
          <a:p>
            <a:pPr>
              <a:lnSpc>
                <a:spcPct val="90000"/>
              </a:lnSpc>
              <a:spcBef>
                <a:spcPts val="750"/>
              </a:spcBef>
            </a:pPr>
            <a:r>
              <a:rPr lang="en-US" sz="1650" dirty="0">
                <a:solidFill>
                  <a:prstClr val="black"/>
                </a:solidFill>
                <a:latin typeface="Times New Roman" panose="02020603050405020304" pitchFamily="18" charset="0"/>
                <a:ea typeface="+mn-ea"/>
                <a:cs typeface="Times New Roman" panose="02020603050405020304" pitchFamily="18" charset="0"/>
              </a:rPr>
              <a:t/>
            </a:r>
            <a:br>
              <a:rPr lang="en-US" sz="1650" dirty="0">
                <a:solidFill>
                  <a:prstClr val="black"/>
                </a:solidFill>
                <a:latin typeface="Times New Roman" panose="02020603050405020304" pitchFamily="18" charset="0"/>
                <a:ea typeface="+mn-ea"/>
                <a:cs typeface="Times New Roman" panose="02020603050405020304" pitchFamily="18" charset="0"/>
              </a:rPr>
            </a:br>
            <a:r>
              <a:rPr lang="en-US" sz="1650" dirty="0">
                <a:solidFill>
                  <a:prstClr val="black"/>
                </a:solidFill>
                <a:latin typeface="Times New Roman" panose="02020603050405020304" pitchFamily="18" charset="0"/>
                <a:ea typeface="+mn-ea"/>
                <a:cs typeface="Times New Roman" panose="02020603050405020304" pitchFamily="18" charset="0"/>
              </a:rPr>
              <a:t/>
            </a:r>
            <a:br>
              <a:rPr lang="en-US" sz="1650" dirty="0">
                <a:solidFill>
                  <a:prstClr val="black"/>
                </a:solidFill>
                <a:latin typeface="Times New Roman" panose="02020603050405020304" pitchFamily="18" charset="0"/>
                <a:ea typeface="+mn-ea"/>
                <a:cs typeface="Times New Roman" panose="02020603050405020304" pitchFamily="18" charset="0"/>
              </a:rPr>
            </a:br>
            <a:r>
              <a:rPr lang="en-US" sz="1650" dirty="0">
                <a:solidFill>
                  <a:prstClr val="black"/>
                </a:solidFill>
                <a:latin typeface="Times New Roman" panose="02020603050405020304" pitchFamily="18" charset="0"/>
                <a:ea typeface="+mn-ea"/>
                <a:cs typeface="Times New Roman" panose="02020603050405020304" pitchFamily="18" charset="0"/>
              </a:rPr>
              <a:t/>
            </a:r>
            <a:br>
              <a:rPr lang="en-US" sz="1650" dirty="0">
                <a:solidFill>
                  <a:prstClr val="black"/>
                </a:solidFill>
                <a:latin typeface="Times New Roman" panose="02020603050405020304" pitchFamily="18" charset="0"/>
                <a:ea typeface="+mn-ea"/>
                <a:cs typeface="Times New Roman" panose="02020603050405020304" pitchFamily="18" charset="0"/>
              </a:rPr>
            </a:br>
            <a:r>
              <a:rPr lang="lt-LT" sz="2900" dirty="0">
                <a:solidFill>
                  <a:srgbClr val="0000FF"/>
                </a:solidFill>
                <a:latin typeface="Times New Roman" panose="02020603050405020304" pitchFamily="18" charset="0"/>
                <a:ea typeface="+mn-ea"/>
                <a:cs typeface="Times New Roman" panose="02020603050405020304" pitchFamily="18" charset="0"/>
              </a:rPr>
              <a:t>Programoje </a:t>
            </a:r>
            <a:r>
              <a:rPr lang="lt-LT" sz="2900" b="1" dirty="0">
                <a:solidFill>
                  <a:srgbClr val="0000FF"/>
                </a:solidFill>
                <a:latin typeface="Times New Roman" panose="02020603050405020304" pitchFamily="18" charset="0"/>
                <a:ea typeface="+mn-ea"/>
                <a:cs typeface="Times New Roman" panose="02020603050405020304" pitchFamily="18" charset="0"/>
              </a:rPr>
              <a:t>„eTwinning“ </a:t>
            </a:r>
            <a:r>
              <a:rPr lang="lt-LT" sz="2900" dirty="0">
                <a:solidFill>
                  <a:srgbClr val="0000FF"/>
                </a:solidFill>
                <a:latin typeface="Times New Roman" panose="02020603050405020304" pitchFamily="18" charset="0"/>
                <a:ea typeface="+mn-ea"/>
                <a:cs typeface="Times New Roman" panose="02020603050405020304" pitchFamily="18" charset="0"/>
              </a:rPr>
              <a:t>nuolat vyksta ugdymo procesas. </a:t>
            </a:r>
            <a:r>
              <a:rPr lang="en-US" sz="2900" dirty="0">
                <a:solidFill>
                  <a:srgbClr val="0000FF"/>
                </a:solidFill>
                <a:latin typeface="Times New Roman" panose="02020603050405020304" pitchFamily="18" charset="0"/>
                <a:ea typeface="+mn-ea"/>
                <a:cs typeface="Times New Roman" panose="02020603050405020304" pitchFamily="18" charset="0"/>
              </a:rPr>
              <a:t/>
            </a:r>
            <a:br>
              <a:rPr lang="en-US" sz="2900" dirty="0">
                <a:solidFill>
                  <a:srgbClr val="0000FF"/>
                </a:solidFill>
                <a:latin typeface="Times New Roman" panose="02020603050405020304" pitchFamily="18" charset="0"/>
                <a:ea typeface="+mn-ea"/>
                <a:cs typeface="Times New Roman" panose="02020603050405020304" pitchFamily="18" charset="0"/>
              </a:rPr>
            </a:br>
            <a:r>
              <a:rPr lang="lt-LT" sz="2900" dirty="0">
                <a:solidFill>
                  <a:srgbClr val="0000FF"/>
                </a:solidFill>
                <a:latin typeface="Times New Roman" panose="02020603050405020304" pitchFamily="18" charset="0"/>
                <a:ea typeface="+mn-ea"/>
                <a:cs typeface="Times New Roman" panose="02020603050405020304" pitchFamily="18" charset="0"/>
              </a:rPr>
              <a:t>Tai gyva, nepaprastai įdomi erdvė, kurioje galite sutikti kolegas ir dalintis su jais mokymo veiklos bei projektų pavyzdžiais, profesinio </a:t>
            </a:r>
            <a:r>
              <a:rPr lang="lt-LT" sz="2900" dirty="0" err="1">
                <a:solidFill>
                  <a:srgbClr val="0000FF"/>
                </a:solidFill>
                <a:latin typeface="Times New Roman" panose="02020603050405020304" pitchFamily="18" charset="0"/>
                <a:ea typeface="+mn-ea"/>
                <a:cs typeface="Times New Roman" panose="02020603050405020304" pitchFamily="18" charset="0"/>
              </a:rPr>
              <a:t>tobulinimosi</a:t>
            </a:r>
            <a:r>
              <a:rPr lang="lt-LT" sz="2900" dirty="0">
                <a:solidFill>
                  <a:srgbClr val="0000FF"/>
                </a:solidFill>
                <a:latin typeface="Times New Roman" panose="02020603050405020304" pitchFamily="18" charset="0"/>
                <a:ea typeface="+mn-ea"/>
                <a:cs typeface="Times New Roman" panose="02020603050405020304" pitchFamily="18" charset="0"/>
              </a:rPr>
              <a:t> </a:t>
            </a:r>
            <a:r>
              <a:rPr lang="lt-LT" sz="2900" dirty="0" smtClean="0">
                <a:solidFill>
                  <a:srgbClr val="0000FF"/>
                </a:solidFill>
                <a:latin typeface="Times New Roman" panose="02020603050405020304" pitchFamily="18" charset="0"/>
                <a:ea typeface="+mn-ea"/>
                <a:cs typeface="Times New Roman" panose="02020603050405020304" pitchFamily="18" charset="0"/>
              </a:rPr>
              <a:t>galimybėmis</a:t>
            </a:r>
            <a:endParaRPr lang="lt-LT" sz="2900" dirty="0">
              <a:solidFill>
                <a:srgbClr val="0000FF"/>
              </a:solidFill>
            </a:endParaRPr>
          </a:p>
        </p:txBody>
      </p:sp>
      <p:sp>
        <p:nvSpPr>
          <p:cNvPr id="3" name="Oval 2"/>
          <p:cNvSpPr/>
          <p:nvPr/>
        </p:nvSpPr>
        <p:spPr>
          <a:xfrm>
            <a:off x="6156176" y="2492896"/>
            <a:ext cx="1371599"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35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2492896"/>
            <a:ext cx="7000000" cy="3971429"/>
          </a:xfrm>
        </p:spPr>
      </p:pic>
    </p:spTree>
    <p:extLst>
      <p:ext uri="{BB962C8B-B14F-4D97-AF65-F5344CB8AC3E}">
        <p14:creationId xmlns:p14="http://schemas.microsoft.com/office/powerpoint/2010/main" val="4017788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53" y="4293096"/>
            <a:ext cx="8860001" cy="1872208"/>
          </a:xfrm>
        </p:spPr>
        <p:txBody>
          <a:bodyPr>
            <a:normAutofit fontScale="90000"/>
          </a:bodyPr>
          <a:lstStyle/>
          <a:p>
            <a:pPr>
              <a:lnSpc>
                <a:spcPct val="90000"/>
              </a:lnSpc>
              <a:spcBef>
                <a:spcPts val="750"/>
              </a:spcBef>
            </a:pPr>
            <a:r>
              <a:rPr lang="en-US" sz="2400" dirty="0">
                <a:solidFill>
                  <a:prstClr val="black"/>
                </a:solidFill>
                <a:latin typeface="Times New Roman" panose="02020603050405020304" pitchFamily="18" charset="0"/>
                <a:ea typeface="+mn-ea"/>
                <a:cs typeface="Times New Roman" panose="02020603050405020304" pitchFamily="18" charset="0"/>
              </a:rPr>
              <a:t/>
            </a:r>
            <a:br>
              <a:rPr lang="en-US" sz="2400" dirty="0">
                <a:solidFill>
                  <a:prstClr val="black"/>
                </a:solidFill>
                <a:latin typeface="Times New Roman" panose="02020603050405020304" pitchFamily="18" charset="0"/>
                <a:ea typeface="+mn-ea"/>
                <a:cs typeface="Times New Roman" panose="02020603050405020304" pitchFamily="18" charset="0"/>
              </a:rPr>
            </a:br>
            <a:r>
              <a:rPr lang="en-US" sz="2475" dirty="0">
                <a:solidFill>
                  <a:prstClr val="black"/>
                </a:solidFill>
                <a:latin typeface="Times New Roman" panose="02020603050405020304" pitchFamily="18" charset="0"/>
                <a:ea typeface="+mn-ea"/>
                <a:cs typeface="Times New Roman" panose="02020603050405020304" pitchFamily="18" charset="0"/>
              </a:rPr>
              <a:t/>
            </a:r>
            <a:br>
              <a:rPr lang="en-US" sz="2475" dirty="0">
                <a:solidFill>
                  <a:prstClr val="black"/>
                </a:solidFill>
                <a:latin typeface="Times New Roman" panose="02020603050405020304" pitchFamily="18" charset="0"/>
                <a:ea typeface="+mn-ea"/>
                <a:cs typeface="Times New Roman" panose="02020603050405020304" pitchFamily="18" charset="0"/>
              </a:rPr>
            </a:br>
            <a:r>
              <a:rPr lang="lt-LT" sz="2900" dirty="0">
                <a:solidFill>
                  <a:srgbClr val="0000FF"/>
                </a:solidFill>
                <a:latin typeface="Times New Roman" panose="02020603050405020304" pitchFamily="18" charset="0"/>
                <a:ea typeface="+mn-ea"/>
                <a:cs typeface="Times New Roman" panose="02020603050405020304" pitchFamily="18" charset="0"/>
              </a:rPr>
              <a:t>Erdvė </a:t>
            </a:r>
            <a:r>
              <a:rPr lang="lt-LT" sz="2900" b="1" dirty="0">
                <a:solidFill>
                  <a:srgbClr val="0000FF"/>
                </a:solidFill>
                <a:latin typeface="Times New Roman" panose="02020603050405020304" pitchFamily="18" charset="0"/>
                <a:ea typeface="+mn-ea"/>
                <a:cs typeface="Times New Roman" panose="02020603050405020304" pitchFamily="18" charset="0"/>
              </a:rPr>
              <a:t>„eTwinning </a:t>
            </a:r>
            <a:r>
              <a:rPr lang="lt-LT" sz="2900" b="1" dirty="0" err="1">
                <a:solidFill>
                  <a:srgbClr val="0000FF"/>
                </a:solidFill>
                <a:latin typeface="Times New Roman" panose="02020603050405020304" pitchFamily="18" charset="0"/>
                <a:ea typeface="+mn-ea"/>
                <a:cs typeface="Times New Roman" panose="02020603050405020304" pitchFamily="18" charset="0"/>
              </a:rPr>
              <a:t>Live</a:t>
            </a:r>
            <a:r>
              <a:rPr lang="lt-LT" sz="2900" b="1" dirty="0">
                <a:solidFill>
                  <a:srgbClr val="0000FF"/>
                </a:solidFill>
                <a:latin typeface="Times New Roman" panose="02020603050405020304" pitchFamily="18" charset="0"/>
                <a:ea typeface="+mn-ea"/>
                <a:cs typeface="Times New Roman" panose="02020603050405020304" pitchFamily="18" charset="0"/>
              </a:rPr>
              <a:t>“ </a:t>
            </a:r>
            <a:r>
              <a:rPr lang="lt-LT" sz="2900" dirty="0">
                <a:solidFill>
                  <a:srgbClr val="0000FF"/>
                </a:solidFill>
                <a:latin typeface="Times New Roman" panose="02020603050405020304" pitchFamily="18" charset="0"/>
                <a:ea typeface="+mn-ea"/>
                <a:cs typeface="Times New Roman" panose="02020603050405020304" pitchFamily="18" charset="0"/>
              </a:rPr>
              <a:t>- tai vieta, kurioje programos „eTwinning“ dalyviai randa vieni kitus, kuria projektus, bendrauja ir bendradarbiauja tinkle. </a:t>
            </a:r>
            <a:r>
              <a:rPr lang="en-US" sz="2900" dirty="0">
                <a:solidFill>
                  <a:srgbClr val="0000FF"/>
                </a:solidFill>
                <a:latin typeface="Times New Roman" panose="02020603050405020304" pitchFamily="18" charset="0"/>
                <a:ea typeface="+mn-ea"/>
                <a:cs typeface="Times New Roman" panose="02020603050405020304" pitchFamily="18" charset="0"/>
              </a:rPr>
              <a:t/>
            </a:r>
            <a:br>
              <a:rPr lang="en-US" sz="2900" dirty="0">
                <a:solidFill>
                  <a:srgbClr val="0000FF"/>
                </a:solidFill>
                <a:latin typeface="Times New Roman" panose="02020603050405020304" pitchFamily="18" charset="0"/>
                <a:ea typeface="+mn-ea"/>
                <a:cs typeface="Times New Roman" panose="02020603050405020304" pitchFamily="18" charset="0"/>
              </a:rPr>
            </a:br>
            <a:endParaRPr lang="lt-LT" sz="2900" dirty="0">
              <a:solidFill>
                <a:srgbClr val="0000FF"/>
              </a:solidFill>
            </a:endParaRPr>
          </a:p>
        </p:txBody>
      </p:sp>
      <p:sp>
        <p:nvSpPr>
          <p:cNvPr id="3" name="Rectangle 2"/>
          <p:cNvSpPr/>
          <p:nvPr/>
        </p:nvSpPr>
        <p:spPr>
          <a:xfrm>
            <a:off x="396025" y="1175597"/>
            <a:ext cx="4413516" cy="861774"/>
          </a:xfrm>
          <a:prstGeom prst="rect">
            <a:avLst/>
          </a:prstGeom>
        </p:spPr>
        <p:txBody>
          <a:bodyPr wrap="none">
            <a:spAutoFit/>
          </a:bodyPr>
          <a:lstStyle/>
          <a:p>
            <a:r>
              <a:rPr lang="lt-LT" sz="5000" dirty="0">
                <a:solidFill>
                  <a:srgbClr val="0000FF"/>
                </a:solidFill>
                <a:latin typeface="Times New Roman" panose="02020603050405020304" pitchFamily="18" charset="0"/>
                <a:ea typeface="+mj-ea"/>
                <a:cs typeface="Times New Roman" panose="02020603050405020304" pitchFamily="18" charset="0"/>
              </a:rPr>
              <a:t>eTwinning </a:t>
            </a:r>
            <a:r>
              <a:rPr lang="lt-LT" sz="5000" dirty="0" err="1">
                <a:solidFill>
                  <a:srgbClr val="0000FF"/>
                </a:solidFill>
                <a:latin typeface="Times New Roman" panose="02020603050405020304" pitchFamily="18" charset="0"/>
                <a:ea typeface="+mj-ea"/>
                <a:cs typeface="Times New Roman" panose="02020603050405020304" pitchFamily="18" charset="0"/>
              </a:rPr>
              <a:t>Live</a:t>
            </a:r>
            <a:r>
              <a:rPr lang="lt-LT" sz="5000" dirty="0">
                <a:solidFill>
                  <a:srgbClr val="0000FF"/>
                </a:solidFill>
                <a:latin typeface="Times New Roman" panose="02020603050405020304" pitchFamily="18" charset="0"/>
                <a:ea typeface="+mj-ea"/>
                <a:cs typeface="Times New Roman" panose="02020603050405020304" pitchFamily="18" charset="0"/>
              </a:rPr>
              <a:t> </a:t>
            </a:r>
            <a:endParaRPr lang="lt-LT" sz="5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2276872"/>
            <a:ext cx="8757481" cy="1607653"/>
          </a:xfrm>
        </p:spPr>
      </p:pic>
    </p:spTree>
    <p:extLst>
      <p:ext uri="{BB962C8B-B14F-4D97-AF65-F5344CB8AC3E}">
        <p14:creationId xmlns:p14="http://schemas.microsoft.com/office/powerpoint/2010/main" val="864976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328263"/>
            <a:ext cx="6995172" cy="1088068"/>
          </a:xfrm>
        </p:spPr>
        <p:txBody>
          <a:bodyPr>
            <a:normAutofit fontScale="90000"/>
          </a:bodyPr>
          <a:lstStyle/>
          <a:p>
            <a:r>
              <a:rPr lang="en-US" sz="2925" b="1" dirty="0">
                <a:solidFill>
                  <a:srgbClr val="0000FF"/>
                </a:solidFill>
                <a:latin typeface="Times New Roman" panose="02020603050405020304" pitchFamily="18" charset="0"/>
                <a:ea typeface="+mn-ea"/>
                <a:cs typeface="Times New Roman" panose="02020603050405020304" pitchFamily="18" charset="0"/>
              </a:rPr>
              <a:t>P</a:t>
            </a:r>
            <a:r>
              <a:rPr lang="lt-LT" sz="2925" b="1" dirty="0" err="1">
                <a:solidFill>
                  <a:srgbClr val="0000FF"/>
                </a:solidFill>
                <a:latin typeface="Times New Roman" panose="02020603050405020304" pitchFamily="18" charset="0"/>
                <a:ea typeface="+mn-ea"/>
                <a:cs typeface="Times New Roman" panose="02020603050405020304" pitchFamily="18" charset="0"/>
              </a:rPr>
              <a:t>radžios</a:t>
            </a:r>
            <a:r>
              <a:rPr lang="lt-LT" sz="2925" b="1" dirty="0">
                <a:solidFill>
                  <a:srgbClr val="0000FF"/>
                </a:solidFill>
                <a:latin typeface="Times New Roman" panose="02020603050405020304" pitchFamily="18" charset="0"/>
                <a:ea typeface="+mn-ea"/>
                <a:cs typeface="Times New Roman" panose="02020603050405020304" pitchFamily="18" charset="0"/>
              </a:rPr>
              <a:t> </a:t>
            </a:r>
            <a:r>
              <a:rPr lang="en-US" sz="2925" b="1" dirty="0" err="1">
                <a:solidFill>
                  <a:srgbClr val="0000FF"/>
                </a:solidFill>
                <a:latin typeface="Times New Roman" panose="02020603050405020304" pitchFamily="18" charset="0"/>
                <a:ea typeface="+mn-ea"/>
                <a:cs typeface="Times New Roman" panose="02020603050405020304" pitchFamily="18" charset="0"/>
              </a:rPr>
              <a:t>puslapyje</a:t>
            </a:r>
            <a:r>
              <a:rPr lang="lt-LT" sz="2925" b="1" dirty="0">
                <a:solidFill>
                  <a:srgbClr val="0000FF"/>
                </a:solidFill>
                <a:latin typeface="Times New Roman" panose="02020603050405020304" pitchFamily="18" charset="0"/>
                <a:ea typeface="+mn-ea"/>
                <a:cs typeface="Times New Roman" panose="02020603050405020304" pitchFamily="18" charset="0"/>
              </a:rPr>
              <a:t> </a:t>
            </a:r>
            <a:r>
              <a:rPr lang="lt-LT" sz="2625" dirty="0">
                <a:solidFill>
                  <a:srgbClr val="0000FF"/>
                </a:solidFill>
                <a:latin typeface="Times New Roman" panose="02020603050405020304" pitchFamily="18" charset="0"/>
                <a:ea typeface="+mn-ea"/>
                <a:cs typeface="Times New Roman" panose="02020603050405020304" pitchFamily="18" charset="0"/>
              </a:rPr>
              <a:t>pateikiamas informacijos srautas iš įvairių erdvės dalių.</a:t>
            </a:r>
            <a:r>
              <a:rPr lang="en-US" sz="2625" dirty="0">
                <a:solidFill>
                  <a:srgbClr val="0000FF"/>
                </a:solidFill>
                <a:latin typeface="Times New Roman" panose="02020603050405020304" pitchFamily="18" charset="0"/>
                <a:ea typeface="+mn-ea"/>
                <a:cs typeface="Times New Roman" panose="02020603050405020304" pitchFamily="18" charset="0"/>
              </a:rPr>
              <a:t> </a:t>
            </a:r>
            <a:r>
              <a:rPr lang="lt-LT" sz="2625" dirty="0">
                <a:solidFill>
                  <a:srgbClr val="0000FF"/>
                </a:solidFill>
                <a:latin typeface="Times New Roman" panose="02020603050405020304" pitchFamily="18" charset="0"/>
                <a:cs typeface="Times New Roman" panose="02020603050405020304" pitchFamily="18" charset="0"/>
              </a:rPr>
              <a:t>Šiame </a:t>
            </a:r>
            <a:r>
              <a:rPr lang="en-US" sz="2625" dirty="0" err="1">
                <a:solidFill>
                  <a:srgbClr val="0000FF"/>
                </a:solidFill>
                <a:latin typeface="Times New Roman" panose="02020603050405020304" pitchFamily="18" charset="0"/>
                <a:cs typeface="Times New Roman" panose="02020603050405020304" pitchFamily="18" charset="0"/>
              </a:rPr>
              <a:t>puslapyje</a:t>
            </a:r>
            <a:r>
              <a:rPr lang="lt-LT" sz="2625" dirty="0">
                <a:solidFill>
                  <a:srgbClr val="0000FF"/>
                </a:solidFill>
                <a:latin typeface="Times New Roman" panose="02020603050405020304" pitchFamily="18" charset="0"/>
                <a:cs typeface="Times New Roman" panose="02020603050405020304" pitchFamily="18" charset="0"/>
              </a:rPr>
              <a:t> galite greitai sužinoti, kas vyksta programoje „</a:t>
            </a:r>
            <a:r>
              <a:rPr lang="lt-LT" sz="2625" dirty="0" err="1" smtClean="0">
                <a:solidFill>
                  <a:srgbClr val="0000FF"/>
                </a:solidFill>
                <a:latin typeface="Times New Roman" panose="02020603050405020304" pitchFamily="18" charset="0"/>
                <a:cs typeface="Times New Roman" panose="02020603050405020304" pitchFamily="18" charset="0"/>
              </a:rPr>
              <a:t>eTwinning</a:t>
            </a:r>
            <a:r>
              <a:rPr lang="en-US" sz="2625" dirty="0" smtClean="0">
                <a:solidFill>
                  <a:srgbClr val="0000FF"/>
                </a:solidFill>
                <a:latin typeface="Times New Roman" panose="02020603050405020304" pitchFamily="18" charset="0"/>
                <a:cs typeface="Times New Roman" panose="02020603050405020304" pitchFamily="18" charset="0"/>
              </a:rPr>
              <a:t>”.</a:t>
            </a:r>
            <a:endParaRPr lang="lt-LT" sz="2625"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1" y="2564904"/>
            <a:ext cx="6961491" cy="4032448"/>
          </a:xfrm>
        </p:spPr>
      </p:pic>
    </p:spTree>
    <p:extLst>
      <p:ext uri="{BB962C8B-B14F-4D97-AF65-F5344CB8AC3E}">
        <p14:creationId xmlns:p14="http://schemas.microsoft.com/office/powerpoint/2010/main" val="1431846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492896"/>
            <a:ext cx="7560092" cy="3907464"/>
          </a:xfrm>
        </p:spPr>
      </p:pic>
      <p:sp>
        <p:nvSpPr>
          <p:cNvPr id="2" name="Title 1"/>
          <p:cNvSpPr>
            <a:spLocks noGrp="1"/>
          </p:cNvSpPr>
          <p:nvPr>
            <p:ph type="title"/>
          </p:nvPr>
        </p:nvSpPr>
        <p:spPr>
          <a:xfrm>
            <a:off x="323528" y="324495"/>
            <a:ext cx="6822581" cy="2237723"/>
          </a:xfrm>
        </p:spPr>
        <p:txBody>
          <a:bodyPr>
            <a:noAutofit/>
          </a:bodyPr>
          <a:lstStyle/>
          <a:p>
            <a:r>
              <a:rPr lang="en-US" sz="3000" dirty="0" err="1">
                <a:solidFill>
                  <a:srgbClr val="0000FF"/>
                </a:solidFill>
                <a:latin typeface="Times New Roman" panose="02020603050405020304" pitchFamily="18" charset="0"/>
                <a:cs typeface="Times New Roman" panose="02020603050405020304" pitchFamily="18" charset="0"/>
              </a:rPr>
              <a:t>Prad</a:t>
            </a:r>
            <a:r>
              <a:rPr lang="lt-LT" sz="3000" dirty="0">
                <a:solidFill>
                  <a:srgbClr val="0000FF"/>
                </a:solidFill>
                <a:latin typeface="Times New Roman" panose="02020603050405020304" pitchFamily="18" charset="0"/>
                <a:cs typeface="Times New Roman" panose="02020603050405020304" pitchFamily="18" charset="0"/>
              </a:rPr>
              <a:t>ž</a:t>
            </a:r>
            <a:r>
              <a:rPr lang="en-US" sz="3000" dirty="0" err="1">
                <a:solidFill>
                  <a:srgbClr val="0000FF"/>
                </a:solidFill>
                <a:latin typeface="Times New Roman" panose="02020603050405020304" pitchFamily="18" charset="0"/>
                <a:cs typeface="Times New Roman" panose="02020603050405020304" pitchFamily="18" charset="0"/>
              </a:rPr>
              <a:t>ios</a:t>
            </a:r>
            <a:r>
              <a:rPr lang="en-US" sz="3000" dirty="0">
                <a:solidFill>
                  <a:srgbClr val="0000FF"/>
                </a:solidFill>
                <a:latin typeface="Times New Roman" panose="02020603050405020304" pitchFamily="18" charset="0"/>
                <a:cs typeface="Times New Roman" panose="02020603050405020304" pitchFamily="18" charset="0"/>
              </a:rPr>
              <a:t> </a:t>
            </a:r>
            <a:r>
              <a:rPr lang="lt-LT" sz="3000" dirty="0">
                <a:solidFill>
                  <a:srgbClr val="0000FF"/>
                </a:solidFill>
                <a:latin typeface="Times New Roman" panose="02020603050405020304" pitchFamily="18" charset="0"/>
                <a:cs typeface="Times New Roman" panose="02020603050405020304" pitchFamily="18" charset="0"/>
              </a:rPr>
              <a:t>puslapyje rasite nuorodas į visas</a:t>
            </a:r>
            <a:br>
              <a:rPr lang="lt-LT" sz="3000" dirty="0">
                <a:solidFill>
                  <a:srgbClr val="0000FF"/>
                </a:solidFill>
                <a:latin typeface="Times New Roman" panose="02020603050405020304" pitchFamily="18" charset="0"/>
                <a:cs typeface="Times New Roman" panose="02020603050405020304" pitchFamily="18" charset="0"/>
              </a:rPr>
            </a:br>
            <a:r>
              <a:rPr lang="lt-LT" sz="3000" dirty="0">
                <a:solidFill>
                  <a:srgbClr val="0000FF"/>
                </a:solidFill>
                <a:latin typeface="Times New Roman" panose="02020603050405020304" pitchFamily="18" charset="0"/>
                <a:cs typeface="Times New Roman" panose="02020603050405020304" pitchFamily="18" charset="0"/>
              </a:rPr>
              <a:t>pagrindines jūsų veiklas: renginius, projektus, </a:t>
            </a:r>
            <a:r>
              <a:rPr lang="lt-LT" sz="3000" dirty="0" smtClean="0">
                <a:solidFill>
                  <a:srgbClr val="0000FF"/>
                </a:solidFill>
                <a:latin typeface="Times New Roman" panose="02020603050405020304" pitchFamily="18" charset="0"/>
                <a:cs typeface="Times New Roman" panose="02020603050405020304" pitchFamily="18" charset="0"/>
              </a:rPr>
              <a:t>grupes</a:t>
            </a:r>
            <a:endParaRPr lang="lt-LT" sz="3000" dirty="0">
              <a:solidFill>
                <a:srgbClr val="0000FF"/>
              </a:solidFill>
              <a:latin typeface="Times New Roman" panose="02020603050405020304" pitchFamily="18" charset="0"/>
              <a:cs typeface="Times New Roman" panose="02020603050405020304" pitchFamily="18" charset="0"/>
            </a:endParaRPr>
          </a:p>
        </p:txBody>
      </p:sp>
      <p:sp>
        <p:nvSpPr>
          <p:cNvPr id="7" name="Oval 6"/>
          <p:cNvSpPr/>
          <p:nvPr/>
        </p:nvSpPr>
        <p:spPr>
          <a:xfrm>
            <a:off x="2339752" y="3703797"/>
            <a:ext cx="1825580" cy="9452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350"/>
          </a:p>
        </p:txBody>
      </p:sp>
      <p:cxnSp>
        <p:nvCxnSpPr>
          <p:cNvPr id="9" name="Straight Arrow Connector 8"/>
          <p:cNvCxnSpPr/>
          <p:nvPr/>
        </p:nvCxnSpPr>
        <p:spPr>
          <a:xfrm>
            <a:off x="710552" y="2803321"/>
            <a:ext cx="2053470" cy="9272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9038" y="1857598"/>
            <a:ext cx="1163028" cy="923330"/>
          </a:xfrm>
          <a:prstGeom prst="rect">
            <a:avLst/>
          </a:prstGeom>
          <a:noFill/>
        </p:spPr>
        <p:txBody>
          <a:bodyPr wrap="square" rtlCol="0">
            <a:spAutoFit/>
          </a:bodyPr>
          <a:lstStyle/>
          <a:p>
            <a:r>
              <a:rPr lang="lt-LT" sz="1350" dirty="0">
                <a:solidFill>
                  <a:srgbClr val="0000FF"/>
                </a:solidFill>
                <a:latin typeface="Times New Roman" panose="02020603050405020304" pitchFamily="18" charset="0"/>
                <a:cs typeface="Times New Roman" panose="02020603050405020304" pitchFamily="18" charset="0"/>
              </a:rPr>
              <a:t>Čia galite pradėti redaguoti savo profilį</a:t>
            </a:r>
          </a:p>
        </p:txBody>
      </p:sp>
    </p:spTree>
    <p:extLst>
      <p:ext uri="{BB962C8B-B14F-4D97-AF65-F5344CB8AC3E}">
        <p14:creationId xmlns:p14="http://schemas.microsoft.com/office/powerpoint/2010/main" val="3298640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060848"/>
            <a:ext cx="7857151" cy="4392488"/>
          </a:xfrm>
        </p:spPr>
      </p:pic>
      <p:sp>
        <p:nvSpPr>
          <p:cNvPr id="2" name="Title 1"/>
          <p:cNvSpPr>
            <a:spLocks noGrp="1"/>
          </p:cNvSpPr>
          <p:nvPr>
            <p:ph type="title"/>
          </p:nvPr>
        </p:nvSpPr>
        <p:spPr>
          <a:xfrm>
            <a:off x="223724" y="629816"/>
            <a:ext cx="4564300" cy="1143000"/>
          </a:xfrm>
        </p:spPr>
        <p:txBody>
          <a:bodyPr>
            <a:normAutofit/>
          </a:bodyPr>
          <a:lstStyle/>
          <a:p>
            <a:r>
              <a:rPr lang="lt-LT" sz="4050" dirty="0">
                <a:solidFill>
                  <a:srgbClr val="0000FF"/>
                </a:solidFill>
                <a:latin typeface="Times New Roman" panose="02020603050405020304" pitchFamily="18" charset="0"/>
                <a:cs typeface="Times New Roman" panose="02020603050405020304" pitchFamily="18" charset="0"/>
              </a:rPr>
              <a:t>Žmonės</a:t>
            </a:r>
            <a:endParaRPr lang="lt-LT" sz="4050" dirty="0">
              <a:solidFill>
                <a:srgbClr val="0000FF"/>
              </a:solidFill>
            </a:endParaRPr>
          </a:p>
        </p:txBody>
      </p:sp>
      <p:sp>
        <p:nvSpPr>
          <p:cNvPr id="6" name="Oval 5"/>
          <p:cNvSpPr/>
          <p:nvPr/>
        </p:nvSpPr>
        <p:spPr>
          <a:xfrm>
            <a:off x="3491880" y="2420888"/>
            <a:ext cx="685800" cy="4732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350"/>
          </a:p>
        </p:txBody>
      </p:sp>
    </p:spTree>
    <p:extLst>
      <p:ext uri="{BB962C8B-B14F-4D97-AF65-F5344CB8AC3E}">
        <p14:creationId xmlns:p14="http://schemas.microsoft.com/office/powerpoint/2010/main" val="4206371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754" y="1310955"/>
            <a:ext cx="7543800" cy="731645"/>
          </a:xfrm>
        </p:spPr>
        <p:txBody>
          <a:bodyPr>
            <a:normAutofit/>
          </a:bodyPr>
          <a:lstStyle/>
          <a:p>
            <a:r>
              <a:rPr lang="lt-LT" sz="3500" dirty="0">
                <a:solidFill>
                  <a:srgbClr val="0000FF"/>
                </a:solidFill>
                <a:latin typeface="Times New Roman" panose="02020603050405020304" pitchFamily="18" charset="0"/>
                <a:cs typeface="Times New Roman" panose="02020603050405020304" pitchFamily="18" charset="0"/>
              </a:rPr>
              <a:t>Išplėstinė partnerių paieška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88840"/>
            <a:ext cx="8424936" cy="4769810"/>
          </a:xfrm>
          <a:prstGeom prst="rect">
            <a:avLst/>
          </a:prstGeom>
        </p:spPr>
      </p:pic>
    </p:spTree>
    <p:extLst>
      <p:ext uri="{BB962C8B-B14F-4D97-AF65-F5344CB8AC3E}">
        <p14:creationId xmlns:p14="http://schemas.microsoft.com/office/powerpoint/2010/main" val="3357278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20688"/>
            <a:ext cx="5832648" cy="1088068"/>
          </a:xfrm>
        </p:spPr>
        <p:txBody>
          <a:bodyPr>
            <a:normAutofit/>
          </a:bodyPr>
          <a:lstStyle/>
          <a:p>
            <a:r>
              <a:rPr lang="en-US" sz="5000" dirty="0" err="1">
                <a:solidFill>
                  <a:srgbClr val="0000FF"/>
                </a:solidFill>
                <a:latin typeface="Times New Roman" panose="02020603050405020304" pitchFamily="18" charset="0"/>
                <a:ea typeface="+mn-ea"/>
                <a:cs typeface="Times New Roman" panose="02020603050405020304" pitchFamily="18" charset="0"/>
              </a:rPr>
              <a:t>Partneri</a:t>
            </a:r>
            <a:r>
              <a:rPr lang="lt-LT" sz="5000" dirty="0">
                <a:solidFill>
                  <a:srgbClr val="0000FF"/>
                </a:solidFill>
                <a:latin typeface="Times New Roman" panose="02020603050405020304" pitchFamily="18" charset="0"/>
                <a:ea typeface="+mn-ea"/>
                <a:cs typeface="Times New Roman" panose="02020603050405020304" pitchFamily="18" charset="0"/>
              </a:rPr>
              <a:t>ų forumai</a:t>
            </a:r>
            <a:endParaRPr lang="lt-LT" sz="5000" dirty="0">
              <a:solidFill>
                <a:srgbClr val="0000FF"/>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556792"/>
            <a:ext cx="5263183" cy="4968552"/>
          </a:xfrm>
        </p:spPr>
      </p:pic>
    </p:spTree>
    <p:extLst>
      <p:ext uri="{BB962C8B-B14F-4D97-AF65-F5344CB8AC3E}">
        <p14:creationId xmlns:p14="http://schemas.microsoft.com/office/powerpoint/2010/main" val="1512379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225</Words>
  <Application>Microsoft Office PowerPoint</Application>
  <PresentationFormat>On-screen Show (4:3)</PresentationFormat>
  <Paragraphs>31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   Programoje „eTwinning“ nuolat vyksta ugdymo procesas.  Tai gyva, nepaprastai įdomi erdvė, kurioje galite sutikti kolegas ir dalintis su jais mokymo veiklos bei projektų pavyzdžiais, profesinio tobulinimosi galimybėmis</vt:lpstr>
      <vt:lpstr>  Erdvė „eTwinning Live“ - tai vieta, kurioje programos „eTwinning“ dalyviai randa vieni kitus, kuria projektus, bendrauja ir bendradarbiauja tinkle.  </vt:lpstr>
      <vt:lpstr>Pradžios puslapyje pateikiamas informacijos srautas iš įvairių erdvės dalių. Šiame puslapyje galite greitai sužinoti, kas vyksta programoje „eTwinning”.</vt:lpstr>
      <vt:lpstr>Pradžios puslapyje rasite nuorodas į visas pagrindines jūsų veiklas: renginius, projektus, grupes</vt:lpstr>
      <vt:lpstr>Žmonės</vt:lpstr>
      <vt:lpstr>Išplėstinė partnerių paieška</vt:lpstr>
      <vt:lpstr>Partnerių forumai</vt:lpstr>
      <vt:lpstr>Pasirinkite atitinkamą forumą (priklausomai nuo mokinių amžiaus kategorijos) ir sukurkite naują žinutę.</vt:lpstr>
      <vt:lpstr>Skelbkite kuo išsamesnę žinutę </vt:lpstr>
      <vt:lpstr>Projektai</vt:lpstr>
      <vt:lpstr>Sukurti projektą</vt:lpstr>
      <vt:lpstr>1 žingsnis</vt:lpstr>
      <vt:lpstr>2 žingsnis</vt:lpstr>
      <vt:lpstr>3 žingsnis</vt:lpstr>
      <vt:lpstr>Renginiai</vt:lpstr>
      <vt:lpstr>Suteikiama galimybė visiems programos „eTwinning“ dalyviams organizuoti bei vykdyti vietinius ir internetinius „eTwinning“ renginius. </vt:lpstr>
      <vt:lpstr>Renginio registracija</vt:lpstr>
      <vt:lpstr>Pateikiama informacija, jos peržiūra ir patvirtinimas</vt:lpstr>
      <vt:lpstr>PowerPoint Presentation</vt:lpstr>
      <vt:lpstr>Grupės - tai virtualios vietos, kur programos „eTwinning“ dalyviai susitinka ir diskutuoja įvairiomis temomis, apie juos dominančias sritis. Tai virtuali erdvė bendravimui, mainams ir dalinimuisi. </vt:lpstr>
      <vt:lpstr>Jei norėtumėte sukurti grupę, pirmiausia patikrinkite, ar platformoje jau nėra ko nors panašaus. Tuomet užpildykite formą ir pateikite ją patvirtinimui. Kai grupė bus patvirtinta ir sukurta, galėsite pradėti kviesti savo kontaktus jungtis prie jos ir tvarkyti grupės turinį.</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Gediminas Mumėnas</dc:creator>
  <cp:lastModifiedBy>Ignas Bautrėnas</cp:lastModifiedBy>
  <cp:revision>31</cp:revision>
  <dcterms:created xsi:type="dcterms:W3CDTF">2015-07-09T03:55:19Z</dcterms:created>
  <dcterms:modified xsi:type="dcterms:W3CDTF">2015-12-28T09:02:29Z</dcterms:modified>
</cp:coreProperties>
</file>